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6"/>
  </p:notesMasterIdLst>
  <p:sldIdLst>
    <p:sldId id="256" r:id="rId2"/>
    <p:sldId id="293" r:id="rId3"/>
    <p:sldId id="289" r:id="rId4"/>
    <p:sldId id="258" r:id="rId5"/>
    <p:sldId id="259" r:id="rId6"/>
    <p:sldId id="260" r:id="rId7"/>
    <p:sldId id="261" r:id="rId8"/>
    <p:sldId id="262" r:id="rId9"/>
    <p:sldId id="263" r:id="rId10"/>
    <p:sldId id="264" r:id="rId11"/>
    <p:sldId id="286" r:id="rId12"/>
    <p:sldId id="291" r:id="rId13"/>
    <p:sldId id="265" r:id="rId14"/>
    <p:sldId id="272" r:id="rId15"/>
    <p:sldId id="266" r:id="rId16"/>
    <p:sldId id="267" r:id="rId17"/>
    <p:sldId id="268" r:id="rId18"/>
    <p:sldId id="283" r:id="rId19"/>
    <p:sldId id="284" r:id="rId20"/>
    <p:sldId id="270" r:id="rId21"/>
    <p:sldId id="271" r:id="rId22"/>
    <p:sldId id="281" r:id="rId23"/>
    <p:sldId id="287" r:id="rId24"/>
    <p:sldId id="273" r:id="rId25"/>
    <p:sldId id="274" r:id="rId26"/>
    <p:sldId id="276" r:id="rId27"/>
    <p:sldId id="277" r:id="rId28"/>
    <p:sldId id="278" r:id="rId29"/>
    <p:sldId id="279" r:id="rId30"/>
    <p:sldId id="288" r:id="rId31"/>
    <p:sldId id="280" r:id="rId32"/>
    <p:sldId id="282" r:id="rId33"/>
    <p:sldId id="292"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1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88ABB5-0915-4D44-9DCB-7B57DD106DBA}" type="datetimeFigureOut">
              <a:rPr lang="en-AU" smtClean="0"/>
              <a:pPr/>
              <a:t>30/01/2013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0B6FC9-A484-4105-B028-728310773759}" type="slidenum">
              <a:rPr lang="en-AU" smtClean="0"/>
              <a:pPr/>
              <a:t>‹#›</a:t>
            </a:fld>
            <a:endParaRPr lang="en-AU"/>
          </a:p>
        </p:txBody>
      </p:sp>
    </p:spTree>
    <p:extLst>
      <p:ext uri="{BB962C8B-B14F-4D97-AF65-F5344CB8AC3E}">
        <p14:creationId xmlns="" xmlns:p14="http://schemas.microsoft.com/office/powerpoint/2010/main" val="35759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80B6FC9-A484-4105-B028-728310773759}" type="slidenum">
              <a:rPr lang="en-AU" smtClean="0"/>
              <a:pPr/>
              <a:t>32</a:t>
            </a:fld>
            <a:endParaRPr lang="en-AU"/>
          </a:p>
        </p:txBody>
      </p:sp>
    </p:spTree>
    <p:extLst>
      <p:ext uri="{BB962C8B-B14F-4D97-AF65-F5344CB8AC3E}">
        <p14:creationId xmlns="" xmlns:p14="http://schemas.microsoft.com/office/powerpoint/2010/main" val="151194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ED5E7B-FD1C-4B6B-A4A1-2C36D5D765F7}" type="datetimeFigureOut">
              <a:rPr lang="en-AU" smtClean="0"/>
              <a:pPr/>
              <a:t>30/01/2013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A2032D-6445-4145-AFFF-6140BE5330BB}"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D5E7B-FD1C-4B6B-A4A1-2C36D5D765F7}" type="datetimeFigureOut">
              <a:rPr lang="en-AU" smtClean="0"/>
              <a:pPr/>
              <a:t>30/01/2013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A2032D-6445-4145-AFFF-6140BE5330BB}"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D5E7B-FD1C-4B6B-A4A1-2C36D5D765F7}" type="datetimeFigureOut">
              <a:rPr lang="en-AU" smtClean="0"/>
              <a:pPr/>
              <a:t>30/01/2013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A2032D-6445-4145-AFFF-6140BE5330BB}"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D5E7B-FD1C-4B6B-A4A1-2C36D5D765F7}" type="datetimeFigureOut">
              <a:rPr lang="en-AU" smtClean="0"/>
              <a:pPr/>
              <a:t>30/01/2013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A2032D-6445-4145-AFFF-6140BE5330BB}"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D5E7B-FD1C-4B6B-A4A1-2C36D5D765F7}" type="datetimeFigureOut">
              <a:rPr lang="en-AU" smtClean="0"/>
              <a:pPr/>
              <a:t>30/01/2013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A2032D-6445-4145-AFFF-6140BE5330BB}"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ED5E7B-FD1C-4B6B-A4A1-2C36D5D765F7}" type="datetimeFigureOut">
              <a:rPr lang="en-AU" smtClean="0"/>
              <a:pPr/>
              <a:t>30/01/2013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A2032D-6445-4145-AFFF-6140BE5330BB}"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ED5E7B-FD1C-4B6B-A4A1-2C36D5D765F7}" type="datetimeFigureOut">
              <a:rPr lang="en-AU" smtClean="0"/>
              <a:pPr/>
              <a:t>30/01/2013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BA2032D-6445-4145-AFFF-6140BE5330BB}"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ED5E7B-FD1C-4B6B-A4A1-2C36D5D765F7}" type="datetimeFigureOut">
              <a:rPr lang="en-AU" smtClean="0"/>
              <a:pPr/>
              <a:t>30/01/2013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BA2032D-6445-4145-AFFF-6140BE5330BB}"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D5E7B-FD1C-4B6B-A4A1-2C36D5D765F7}" type="datetimeFigureOut">
              <a:rPr lang="en-AU" smtClean="0"/>
              <a:pPr/>
              <a:t>30/01/2013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BA2032D-6445-4145-AFFF-6140BE5330BB}"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D5E7B-FD1C-4B6B-A4A1-2C36D5D765F7}" type="datetimeFigureOut">
              <a:rPr lang="en-AU" smtClean="0"/>
              <a:pPr/>
              <a:t>30/01/2013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A2032D-6445-4145-AFFF-6140BE5330BB}" type="slidenum">
              <a:rPr lang="en-AU" smtClean="0"/>
              <a:pPr/>
              <a:t>‹#›</a:t>
            </a:fld>
            <a:endParaRPr lang="en-AU"/>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AED5E7B-FD1C-4B6B-A4A1-2C36D5D765F7}" type="datetimeFigureOut">
              <a:rPr lang="en-AU" smtClean="0"/>
              <a:pPr/>
              <a:t>30/01/2013</a:t>
            </a:fld>
            <a:endParaRPr lang="en-AU"/>
          </a:p>
        </p:txBody>
      </p:sp>
      <p:sp>
        <p:nvSpPr>
          <p:cNvPr id="9" name="Slide Number Placeholder 8"/>
          <p:cNvSpPr>
            <a:spLocks noGrp="1"/>
          </p:cNvSpPr>
          <p:nvPr>
            <p:ph type="sldNum" sz="quarter" idx="11"/>
          </p:nvPr>
        </p:nvSpPr>
        <p:spPr/>
        <p:txBody>
          <a:bodyPr/>
          <a:lstStyle/>
          <a:p>
            <a:fld id="{BBA2032D-6445-4145-AFFF-6140BE5330BB}" type="slidenum">
              <a:rPr lang="en-AU" smtClean="0"/>
              <a:pPr/>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BA2032D-6445-4145-AFFF-6140BE5330BB}" type="slidenum">
              <a:rPr lang="en-AU" smtClean="0"/>
              <a:pPr/>
              <a:t>‹#›</a:t>
            </a:fld>
            <a:endParaRPr lang="en-A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A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AED5E7B-FD1C-4B6B-A4A1-2C36D5D765F7}" type="datetimeFigureOut">
              <a:rPr lang="en-AU" smtClean="0"/>
              <a:pPr/>
              <a:t>30/01/2013</a:t>
            </a:fld>
            <a:endParaRPr lang="en-A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mailto:Susan.Stack@utas.edu.au"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4246240" cy="3950295"/>
          </a:xfrm>
        </p:spPr>
        <p:txBody>
          <a:bodyPr/>
          <a:lstStyle/>
          <a:p>
            <a:r>
              <a:rPr lang="en-AU" dirty="0" smtClean="0"/>
              <a:t>Who are we as teachers?</a:t>
            </a:r>
            <a:br>
              <a:rPr lang="en-AU" dirty="0" smtClean="0"/>
            </a:br>
            <a:r>
              <a:rPr lang="en-AU" sz="3200" i="1" dirty="0"/>
              <a:t>E</a:t>
            </a:r>
            <a:r>
              <a:rPr lang="en-AU" sz="3200" i="1" dirty="0" smtClean="0"/>
              <a:t>cology Room Activities</a:t>
            </a:r>
            <a:endParaRPr lang="en-AU" sz="5400" i="1" dirty="0"/>
          </a:p>
        </p:txBody>
      </p:sp>
      <p:sp>
        <p:nvSpPr>
          <p:cNvPr id="3" name="Subtitle 2"/>
          <p:cNvSpPr>
            <a:spLocks noGrp="1"/>
          </p:cNvSpPr>
          <p:nvPr>
            <p:ph type="subTitle" idx="1"/>
          </p:nvPr>
        </p:nvSpPr>
        <p:spPr>
          <a:xfrm>
            <a:off x="685800" y="4572000"/>
            <a:ext cx="6461760" cy="1665312"/>
          </a:xfrm>
        </p:spPr>
        <p:txBody>
          <a:bodyPr>
            <a:normAutofit fontScale="85000" lnSpcReduction="20000"/>
          </a:bodyPr>
          <a:lstStyle/>
          <a:p>
            <a:endParaRPr lang="en-AU" dirty="0" smtClean="0"/>
          </a:p>
          <a:p>
            <a:r>
              <a:rPr lang="en-AU" dirty="0" smtClean="0"/>
              <a:t>From </a:t>
            </a:r>
            <a:r>
              <a:rPr lang="en-AU" b="1" i="1" dirty="0" smtClean="0"/>
              <a:t>The “Who” </a:t>
            </a:r>
            <a:r>
              <a:rPr lang="en-AU" b="1" i="1" smtClean="0"/>
              <a:t>of Teaching </a:t>
            </a:r>
            <a:r>
              <a:rPr lang="en-AU" dirty="0" smtClean="0"/>
              <a:t>workshop for trainers</a:t>
            </a:r>
          </a:p>
          <a:p>
            <a:r>
              <a:rPr lang="en-AU" dirty="0" smtClean="0"/>
              <a:t>Run by Dr Sue Stack and Renee Tan</a:t>
            </a:r>
          </a:p>
          <a:p>
            <a:r>
              <a:rPr lang="en-AU" dirty="0" smtClean="0"/>
              <a:t>Institute for Adult Learning, Singapore</a:t>
            </a:r>
          </a:p>
          <a:p>
            <a:endParaRPr lang="en-AU" dirty="0" smtClean="0"/>
          </a:p>
          <a:p>
            <a:r>
              <a:rPr lang="en-AU" dirty="0" smtClean="0"/>
              <a:t>November 2011</a:t>
            </a:r>
          </a:p>
          <a:p>
            <a:endParaRPr lang="en-AU" dirty="0"/>
          </a:p>
        </p:txBody>
      </p:sp>
      <p:pic>
        <p:nvPicPr>
          <p:cNvPr id="4" name="Picture 3"/>
          <p:cNvPicPr/>
          <p:nvPr/>
        </p:nvPicPr>
        <p:blipFill rotWithShape="1">
          <a:blip r:embed="rId2" cstate="screen">
            <a:extLst>
              <a:ext uri="{28A0092B-C50C-407E-A947-70E740481C1C}">
                <a14:useLocalDpi xmlns="" xmlns:a14="http://schemas.microsoft.com/office/drawing/2010/main"/>
              </a:ext>
            </a:extLst>
          </a:blip>
          <a:srcRect l="17763" r="8226" b="23236"/>
          <a:stretch/>
        </p:blipFill>
        <p:spPr bwMode="auto">
          <a:xfrm>
            <a:off x="4932040" y="908720"/>
            <a:ext cx="3943350" cy="2652395"/>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299666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Picture Placeholder 4"/>
          <p:cNvPicPr>
            <a:picLocks noGrp="1" noChangeAspect="1"/>
          </p:cNvPicPr>
          <p:nvPr>
            <p:ph type="pic" idx="1"/>
          </p:nvPr>
        </p:nvPicPr>
        <p:blipFill rotWithShape="1">
          <a:blip r:embed="rId2" cstate="screen">
            <a:extLst>
              <a:ext uri="{28A0092B-C50C-407E-A947-70E740481C1C}">
                <a14:useLocalDpi xmlns="" xmlns:a14="http://schemas.microsoft.com/office/drawing/2010/main"/>
              </a:ext>
            </a:extLst>
          </a:blip>
          <a:srcRect/>
          <a:stretch/>
        </p:blipFill>
        <p:spPr>
          <a:xfrm rot="5400000">
            <a:off x="-764047" y="794872"/>
            <a:ext cx="6855781" cy="5270475"/>
          </a:xfrm>
        </p:spPr>
      </p:pic>
      <p:pic>
        <p:nvPicPr>
          <p:cNvPr id="6" name="Picture 5"/>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rot="5400000">
            <a:off x="3397148" y="1894933"/>
            <a:ext cx="6958215" cy="3168352"/>
          </a:xfrm>
          <a:prstGeom prst="rect">
            <a:avLst/>
          </a:prstGeom>
        </p:spPr>
      </p:pic>
    </p:spTree>
    <p:extLst>
      <p:ext uri="{BB962C8B-B14F-4D97-AF65-F5344CB8AC3E}">
        <p14:creationId xmlns="" xmlns:p14="http://schemas.microsoft.com/office/powerpoint/2010/main" val="1949955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157192"/>
            <a:ext cx="7772400" cy="1368152"/>
          </a:xfrm>
        </p:spPr>
        <p:txBody>
          <a:bodyPr/>
          <a:lstStyle/>
          <a:p>
            <a:r>
              <a:rPr lang="en-AU" dirty="0" smtClean="0"/>
              <a:t>What are your highlights and lowlights on your journey to become a teacher? </a:t>
            </a:r>
            <a:br>
              <a:rPr lang="en-AU" dirty="0" smtClean="0"/>
            </a:br>
            <a:r>
              <a:rPr lang="en-AU" dirty="0" smtClean="0"/>
              <a:t>What helped you overcome the low points?</a:t>
            </a:r>
            <a:endParaRPr lang="en-AU" dirty="0"/>
          </a:p>
        </p:txBody>
      </p:sp>
      <p:pic>
        <p:nvPicPr>
          <p:cNvPr id="5" name="Picture Placeholder 4"/>
          <p:cNvPicPr>
            <a:picLocks noGrp="1" noChangeAspect="1"/>
          </p:cNvPicPr>
          <p:nvPr>
            <p:ph type="pic" idx="1"/>
          </p:nvPr>
        </p:nvPicPr>
        <p:blipFill rotWithShape="1">
          <a:blip r:embed="rId2" cstate="screen">
            <a:extLst>
              <a:ext uri="{28A0092B-C50C-407E-A947-70E740481C1C}">
                <a14:useLocalDpi xmlns="" xmlns:a14="http://schemas.microsoft.com/office/drawing/2010/main"/>
              </a:ext>
            </a:extLst>
          </a:blip>
          <a:srcRect/>
          <a:stretch/>
        </p:blipFill>
        <p:spPr>
          <a:xfrm>
            <a:off x="0" y="0"/>
            <a:ext cx="8458200" cy="5042517"/>
          </a:xfrm>
        </p:spPr>
      </p:pic>
    </p:spTree>
    <p:extLst>
      <p:ext uri="{BB962C8B-B14F-4D97-AF65-F5344CB8AC3E}">
        <p14:creationId xmlns="" xmlns:p14="http://schemas.microsoft.com/office/powerpoint/2010/main" val="207017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Text Placeholder 3"/>
          <p:cNvSpPr>
            <a:spLocks noGrp="1"/>
          </p:cNvSpPr>
          <p:nvPr>
            <p:ph type="body" sz="half" idx="2"/>
          </p:nvPr>
        </p:nvSpPr>
        <p:spPr>
          <a:xfrm>
            <a:off x="3275856" y="4653136"/>
            <a:ext cx="4968552" cy="1080120"/>
          </a:xfrm>
        </p:spPr>
        <p:txBody>
          <a:bodyPr/>
          <a:lstStyle/>
          <a:p>
            <a:endParaRPr lang="en-AU" dirty="0"/>
          </a:p>
        </p:txBody>
      </p:sp>
      <p:pic>
        <p:nvPicPr>
          <p:cNvPr id="9" name="Picture 8"/>
          <p:cNvPicPr>
            <a:picLocks noChangeAspect="1"/>
          </p:cNvPicPr>
          <p:nvPr/>
        </p:nvPicPr>
        <p:blipFill>
          <a:blip r:embed="rId2" cstate="screen">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a:ext>
            </a:extLst>
          </a:blip>
          <a:stretch>
            <a:fillRect/>
          </a:stretch>
        </p:blipFill>
        <p:spPr>
          <a:xfrm>
            <a:off x="0" y="0"/>
            <a:ext cx="8460432" cy="6345324"/>
          </a:xfrm>
          <a:prstGeom prst="rect">
            <a:avLst/>
          </a:prstGeom>
        </p:spPr>
      </p:pic>
      <p:sp>
        <p:nvSpPr>
          <p:cNvPr id="8" name="Title 1"/>
          <p:cNvSpPr txBox="1">
            <a:spLocks/>
          </p:cNvSpPr>
          <p:nvPr/>
        </p:nvSpPr>
        <p:spPr>
          <a:xfrm>
            <a:off x="3491880" y="4365104"/>
            <a:ext cx="4248472" cy="1440160"/>
          </a:xfrm>
          <a:prstGeom prst="rect">
            <a:avLst/>
          </a:prstGeom>
        </p:spPr>
        <p:txBody>
          <a:bodyPr vert="horz" lIns="91440" tIns="45720" rIns="91440" bIns="45720" rtlCol="0" anchor="b">
            <a:noAutofit/>
          </a:bodyPr>
          <a:lstStyle>
            <a:lvl1pPr algn="ctr" defTabSz="914400" rtl="0" eaLnBrk="1" latinLnBrk="0" hangingPunct="1">
              <a:spcBef>
                <a:spcPct val="0"/>
              </a:spcBef>
              <a:buNone/>
              <a:defRPr sz="2200" b="1" kern="1200" cap="none" spc="-100" baseline="0">
                <a:ln>
                  <a:noFill/>
                </a:ln>
                <a:solidFill>
                  <a:schemeClr val="tx2"/>
                </a:solidFill>
                <a:effectLst/>
                <a:latin typeface="+mj-lt"/>
                <a:ea typeface="+mj-ea"/>
                <a:cs typeface="+mj-cs"/>
              </a:defRPr>
            </a:lvl1pPr>
          </a:lstStyle>
          <a:p>
            <a:r>
              <a:rPr lang="en-AU" smtClean="0"/>
              <a:t>What are your highlights and lowlights on your journey to become a teacher? </a:t>
            </a:r>
            <a:br>
              <a:rPr lang="en-AU" smtClean="0"/>
            </a:br>
            <a:r>
              <a:rPr lang="en-AU" smtClean="0"/>
              <a:t>What helped you overcome the low points?</a:t>
            </a:r>
            <a:endParaRPr lang="en-AU" dirty="0"/>
          </a:p>
        </p:txBody>
      </p:sp>
    </p:spTree>
    <p:extLst>
      <p:ext uri="{BB962C8B-B14F-4D97-AF65-F5344CB8AC3E}">
        <p14:creationId xmlns="" xmlns:p14="http://schemas.microsoft.com/office/powerpoint/2010/main" val="2187490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661248"/>
            <a:ext cx="6048672" cy="864096"/>
          </a:xfrm>
        </p:spPr>
        <p:txBody>
          <a:bodyPr/>
          <a:lstStyle/>
          <a:p>
            <a:r>
              <a:rPr lang="en-AU" dirty="0" smtClean="0"/>
              <a:t>How would you represent the system and the constraints you are facing?</a:t>
            </a:r>
            <a:endParaRPr lang="en-AU" dirty="0"/>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3026845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do you represent the system?</a:t>
            </a:r>
            <a:endParaRPr lang="en-AU" dirty="0"/>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pic>
        <p:nvPicPr>
          <p:cNvPr id="7" name="Picture 6"/>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rot="3849137">
            <a:off x="136731" y="3898256"/>
            <a:ext cx="1555889" cy="1166917"/>
          </a:xfrm>
          <a:prstGeom prst="rect">
            <a:avLst/>
          </a:prstGeom>
        </p:spPr>
      </p:pic>
    </p:spTree>
    <p:extLst>
      <p:ext uri="{BB962C8B-B14F-4D97-AF65-F5344CB8AC3E}">
        <p14:creationId xmlns="" xmlns:p14="http://schemas.microsoft.com/office/powerpoint/2010/main" val="1536177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733256"/>
            <a:ext cx="7772400" cy="936104"/>
          </a:xfrm>
        </p:spPr>
        <p:txBody>
          <a:bodyPr/>
          <a:lstStyle/>
          <a:p>
            <a:r>
              <a:rPr lang="en-AU" dirty="0" smtClean="0"/>
              <a:t>Who am I as a teacher? Choose pictures that help you answer this question.</a:t>
            </a:r>
            <a:endParaRPr lang="en-AU" dirty="0"/>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2456587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am I as a teacher?</a:t>
            </a:r>
            <a:endParaRPr lang="en-AU" dirty="0"/>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861908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am I as a teacher?</a:t>
            </a:r>
            <a:endParaRPr lang="en-AU" dirty="0"/>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861333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am I as a teacher?</a:t>
            </a:r>
            <a:endParaRPr lang="en-AU" dirty="0"/>
          </a:p>
        </p:txBody>
      </p:sp>
      <p:pic>
        <p:nvPicPr>
          <p:cNvPr id="7" name="Picture Placeholder 6"/>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503239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am I as a teacher?</a:t>
            </a:r>
            <a:endParaRPr lang="en-AU" dirty="0"/>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1005574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The challenge:</a:t>
            </a:r>
          </a:p>
        </p:txBody>
      </p:sp>
      <p:sp>
        <p:nvSpPr>
          <p:cNvPr id="6" name="Content Placeholder 5"/>
          <p:cNvSpPr>
            <a:spLocks noGrp="1"/>
          </p:cNvSpPr>
          <p:nvPr>
            <p:ph idx="1"/>
          </p:nvPr>
        </p:nvSpPr>
        <p:spPr>
          <a:xfrm>
            <a:off x="1907704" y="1600200"/>
            <a:ext cx="6169496" cy="4800600"/>
          </a:xfrm>
        </p:spPr>
        <p:txBody>
          <a:bodyPr/>
          <a:lstStyle/>
          <a:p>
            <a:pPr marL="114300" indent="0">
              <a:buNone/>
            </a:pPr>
            <a:r>
              <a:rPr lang="en-AU" dirty="0"/>
              <a:t>To create an experience for </a:t>
            </a:r>
            <a:r>
              <a:rPr lang="en-AU" dirty="0" smtClean="0"/>
              <a:t>trainers: </a:t>
            </a:r>
          </a:p>
          <a:p>
            <a:r>
              <a:rPr lang="en-AU" dirty="0"/>
              <a:t>T</a:t>
            </a:r>
            <a:r>
              <a:rPr lang="en-AU" dirty="0" smtClean="0"/>
              <a:t>o </a:t>
            </a:r>
            <a:r>
              <a:rPr lang="en-AU" dirty="0"/>
              <a:t>reflect on aspects of their </a:t>
            </a:r>
            <a:r>
              <a:rPr lang="en-AU" dirty="0" smtClean="0"/>
              <a:t>practice, making </a:t>
            </a:r>
            <a:r>
              <a:rPr lang="en-AU" dirty="0"/>
              <a:t>the tacit </a:t>
            </a:r>
            <a:r>
              <a:rPr lang="en-AU" dirty="0" smtClean="0"/>
              <a:t>explicit</a:t>
            </a:r>
          </a:p>
          <a:p>
            <a:r>
              <a:rPr lang="en-AU" dirty="0" smtClean="0"/>
              <a:t>To help create new conversations about what we value</a:t>
            </a:r>
          </a:p>
          <a:p>
            <a:r>
              <a:rPr lang="en-AU" dirty="0" smtClean="0"/>
              <a:t>To help build up a deeper understanding of the being and becoming of a teacher/trainer.</a:t>
            </a:r>
          </a:p>
        </p:txBody>
      </p:sp>
    </p:spTree>
    <p:extLst>
      <p:ext uri="{BB962C8B-B14F-4D97-AF65-F5344CB8AC3E}">
        <p14:creationId xmlns="" xmlns:p14="http://schemas.microsoft.com/office/powerpoint/2010/main" val="294934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the tensions that you are experiencing?</a:t>
            </a:r>
            <a:endParaRPr lang="en-AU" dirty="0"/>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445785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your tensions?</a:t>
            </a:r>
            <a:endParaRPr lang="en-AU" dirty="0"/>
          </a:p>
        </p:txBody>
      </p:sp>
      <p:pic>
        <p:nvPicPr>
          <p:cNvPr id="5" name="Picture Placeholder 4"/>
          <p:cNvPicPr>
            <a:picLocks noGrp="1" noChangeAspect="1"/>
          </p:cNvPicPr>
          <p:nvPr>
            <p:ph type="pic" idx="1"/>
          </p:nvPr>
        </p:nvPicPr>
        <p:blipFill rotWithShape="1">
          <a:blip r:embed="rId2" cstate="screen">
            <a:extLst>
              <a:ext uri="{28A0092B-C50C-407E-A947-70E740481C1C}">
                <a14:useLocalDpi xmlns="" xmlns:a14="http://schemas.microsoft.com/office/drawing/2010/main"/>
              </a:ext>
            </a:extLst>
          </a:blip>
          <a:srcRect l="-805"/>
          <a:stretch/>
        </p:blipFill>
        <p:spPr>
          <a:xfrm>
            <a:off x="0" y="188640"/>
            <a:ext cx="5797119" cy="3258105"/>
          </a:xfrm>
        </p:spPr>
      </p:pic>
      <p:pic>
        <p:nvPicPr>
          <p:cNvPr id="6" name="Picture 5"/>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3923928" y="3284984"/>
            <a:ext cx="4227744" cy="2290789"/>
          </a:xfrm>
          <a:prstGeom prst="rect">
            <a:avLst/>
          </a:prstGeom>
        </p:spPr>
      </p:pic>
    </p:spTree>
    <p:extLst>
      <p:ext uri="{BB962C8B-B14F-4D97-AF65-F5344CB8AC3E}">
        <p14:creationId xmlns="" xmlns:p14="http://schemas.microsoft.com/office/powerpoint/2010/main" val="3531914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45224"/>
            <a:ext cx="7772400" cy="1080120"/>
          </a:xfrm>
        </p:spPr>
        <p:txBody>
          <a:bodyPr/>
          <a:lstStyle/>
          <a:p>
            <a:r>
              <a:rPr lang="en-AU" dirty="0" smtClean="0"/>
              <a:t>Consider a past mentor or teacher that you admire. </a:t>
            </a:r>
            <a:br>
              <a:rPr lang="en-AU" dirty="0" smtClean="0"/>
            </a:br>
            <a:r>
              <a:rPr lang="en-AU" dirty="0" smtClean="0"/>
              <a:t>What qualities did you value?</a:t>
            </a:r>
            <a:endParaRPr lang="en-AU" dirty="0"/>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515862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589240"/>
            <a:ext cx="7772400" cy="1008112"/>
          </a:xfrm>
        </p:spPr>
        <p:txBody>
          <a:bodyPr/>
          <a:lstStyle/>
          <a:p>
            <a:r>
              <a:rPr lang="en-AU" dirty="0"/>
              <a:t>Consider a past mentor or teacher that you admire. </a:t>
            </a:r>
            <a:br>
              <a:rPr lang="en-AU" dirty="0"/>
            </a:br>
            <a:r>
              <a:rPr lang="en-AU" dirty="0"/>
              <a:t>What qualities did you value?</a:t>
            </a:r>
          </a:p>
        </p:txBody>
      </p:sp>
      <p:pic>
        <p:nvPicPr>
          <p:cNvPr id="7" name="Picture Placeholder 6"/>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321427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95278"/>
            <a:ext cx="7272808" cy="1030066"/>
          </a:xfrm>
        </p:spPr>
        <p:txBody>
          <a:bodyPr/>
          <a:lstStyle/>
          <a:p>
            <a:r>
              <a:rPr lang="en-AU" dirty="0" smtClean="0"/>
              <a:t>What are the expectations that others have about teachers?</a:t>
            </a:r>
            <a:endParaRPr lang="en-AU" dirty="0"/>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2429275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365104"/>
            <a:ext cx="3622176" cy="1656184"/>
          </a:xfrm>
        </p:spPr>
        <p:txBody>
          <a:bodyPr/>
          <a:lstStyle/>
          <a:p>
            <a:r>
              <a:rPr lang="en-AU" dirty="0" smtClean="0"/>
              <a:t>What are the expectations of others about teachers?</a:t>
            </a:r>
            <a:endParaRPr lang="en-AU" dirty="0"/>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a:xfrm rot="5400000">
            <a:off x="2777189" y="1218748"/>
            <a:ext cx="6937486" cy="4499991"/>
          </a:xfrm>
        </p:spPr>
      </p:pic>
    </p:spTree>
    <p:extLst>
      <p:ext uri="{BB962C8B-B14F-4D97-AF65-F5344CB8AC3E}">
        <p14:creationId xmlns="" xmlns:p14="http://schemas.microsoft.com/office/powerpoint/2010/main" val="3177278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661248"/>
            <a:ext cx="7772400" cy="864096"/>
          </a:xfrm>
        </p:spPr>
        <p:txBody>
          <a:bodyPr/>
          <a:lstStyle/>
          <a:p>
            <a:r>
              <a:rPr lang="en-AU" dirty="0" smtClean="0"/>
              <a:t>What was your vision before teaching?</a:t>
            </a:r>
            <a:br>
              <a:rPr lang="en-AU" dirty="0" smtClean="0"/>
            </a:br>
            <a:r>
              <a:rPr lang="en-AU" dirty="0" smtClean="0"/>
              <a:t>What is your vision now? What has changed?</a:t>
            </a:r>
            <a:endParaRPr lang="en-AU" dirty="0"/>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779629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 I value in my relationships with my students?</a:t>
            </a:r>
            <a:endParaRPr lang="en-AU" dirty="0"/>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235834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questions do you have about teaching and learning? </a:t>
            </a:r>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2042629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37112"/>
            <a:ext cx="3334144" cy="1512168"/>
          </a:xfrm>
        </p:spPr>
        <p:txBody>
          <a:bodyPr/>
          <a:lstStyle/>
          <a:p>
            <a:r>
              <a:rPr lang="en-AU" dirty="0" smtClean="0"/>
              <a:t>What questions do you have about teaching and learning? </a:t>
            </a:r>
            <a:endParaRPr lang="en-AU" dirty="0"/>
          </a:p>
        </p:txBody>
      </p:sp>
      <p:pic>
        <p:nvPicPr>
          <p:cNvPr id="5" name="Picture Placeholder 4"/>
          <p:cNvPicPr>
            <a:picLocks noGrp="1" noChangeAspect="1"/>
          </p:cNvPicPr>
          <p:nvPr>
            <p:ph type="pic" idx="1"/>
          </p:nvPr>
        </p:nvPicPr>
        <p:blipFill rotWithShape="1">
          <a:blip r:embed="rId2" cstate="screen">
            <a:extLst>
              <a:ext uri="{28A0092B-C50C-407E-A947-70E740481C1C}">
                <a14:useLocalDpi xmlns="" xmlns:a14="http://schemas.microsoft.com/office/drawing/2010/main"/>
              </a:ext>
            </a:extLst>
          </a:blip>
          <a:srcRect/>
          <a:stretch/>
        </p:blipFill>
        <p:spPr>
          <a:xfrm rot="5400000">
            <a:off x="2697819" y="1082093"/>
            <a:ext cx="6858000" cy="4693814"/>
          </a:xfrm>
        </p:spPr>
      </p:pic>
    </p:spTree>
    <p:extLst>
      <p:ext uri="{BB962C8B-B14F-4D97-AF65-F5344CB8AC3E}">
        <p14:creationId xmlns="" xmlns:p14="http://schemas.microsoft.com/office/powerpoint/2010/main" val="1803385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Principles of the </a:t>
            </a:r>
            <a:r>
              <a:rPr lang="en-AU" dirty="0" smtClean="0"/>
              <a:t>‘ecology room’</a:t>
            </a:r>
            <a:endParaRPr lang="en-AU" dirty="0"/>
          </a:p>
        </p:txBody>
      </p:sp>
      <p:sp>
        <p:nvSpPr>
          <p:cNvPr id="3" name="Content Placeholder 2"/>
          <p:cNvSpPr>
            <a:spLocks noGrp="1"/>
          </p:cNvSpPr>
          <p:nvPr>
            <p:ph idx="1"/>
          </p:nvPr>
        </p:nvSpPr>
        <p:spPr>
          <a:xfrm>
            <a:off x="1259632" y="1484784"/>
            <a:ext cx="6707088" cy="2016224"/>
          </a:xfrm>
        </p:spPr>
        <p:txBody>
          <a:bodyPr>
            <a:normAutofit/>
          </a:bodyPr>
          <a:lstStyle/>
          <a:p>
            <a:pPr marL="114300" indent="0">
              <a:buNone/>
            </a:pPr>
            <a:r>
              <a:rPr lang="en-AU" dirty="0" smtClean="0"/>
              <a:t>The ecology room aims to allow participants to go on their own journey through different activities that help them access their holistic intelligences. People are encouraged to interact, and comment on each others’ artefacts through using post-it notes. </a:t>
            </a:r>
            <a:endParaRPr lang="en-AU" dirty="0"/>
          </a:p>
        </p:txBody>
      </p:sp>
      <p:sp>
        <p:nvSpPr>
          <p:cNvPr id="4" name="TextBox 3"/>
          <p:cNvSpPr txBox="1"/>
          <p:nvPr/>
        </p:nvSpPr>
        <p:spPr>
          <a:xfrm>
            <a:off x="1979712" y="3645024"/>
            <a:ext cx="5328592" cy="2862322"/>
          </a:xfrm>
          <a:prstGeom prst="rect">
            <a:avLst/>
          </a:prstGeom>
          <a:solidFill>
            <a:schemeClr val="accent1"/>
          </a:solidFill>
        </p:spPr>
        <p:txBody>
          <a:bodyPr wrap="square" rtlCol="0">
            <a:spAutoFit/>
          </a:bodyPr>
          <a:lstStyle/>
          <a:p>
            <a:pPr marL="114300" indent="0">
              <a:buNone/>
            </a:pPr>
            <a:r>
              <a:rPr lang="en-AU" dirty="0"/>
              <a:t>The activities are carefully juxtaposed to enable:</a:t>
            </a:r>
          </a:p>
          <a:p>
            <a:pPr marL="742950" lvl="1" indent="-285750">
              <a:buFont typeface="Arial" pitchFamily="34" charset="0"/>
              <a:buChar char="•"/>
            </a:pPr>
            <a:r>
              <a:rPr lang="en-AU" dirty="0"/>
              <a:t>diversity </a:t>
            </a:r>
            <a:r>
              <a:rPr lang="en-AU" dirty="0" smtClean="0"/>
              <a:t>- </a:t>
            </a:r>
            <a:r>
              <a:rPr lang="en-AU" dirty="0"/>
              <a:t>multiple ways of knowing and experiencing</a:t>
            </a:r>
          </a:p>
          <a:p>
            <a:pPr marL="742950" lvl="1" indent="-285750">
              <a:buFont typeface="Arial" pitchFamily="34" charset="0"/>
              <a:buChar char="•"/>
            </a:pPr>
            <a:r>
              <a:rPr lang="en-AU" dirty="0"/>
              <a:t>redundancy and dissonance </a:t>
            </a:r>
          </a:p>
          <a:p>
            <a:pPr marL="742950" lvl="1" indent="-285750">
              <a:buFont typeface="Arial" pitchFamily="34" charset="0"/>
              <a:buChar char="•"/>
            </a:pPr>
            <a:r>
              <a:rPr lang="en-AU" dirty="0"/>
              <a:t>liberating constraints</a:t>
            </a:r>
          </a:p>
          <a:p>
            <a:pPr marL="742950" lvl="1" indent="-285750">
              <a:buFont typeface="Arial" pitchFamily="34" charset="0"/>
              <a:buChar char="•"/>
            </a:pPr>
            <a:r>
              <a:rPr lang="en-AU" dirty="0"/>
              <a:t>decentralised control</a:t>
            </a:r>
          </a:p>
          <a:p>
            <a:pPr marL="742950" lvl="1" indent="-285750">
              <a:buFont typeface="Arial" pitchFamily="34" charset="0"/>
              <a:buChar char="•"/>
            </a:pPr>
            <a:r>
              <a:rPr lang="en-AU" dirty="0"/>
              <a:t>energy flow and iteration</a:t>
            </a:r>
          </a:p>
          <a:p>
            <a:pPr marL="742950" lvl="1" indent="-285750">
              <a:buFont typeface="Arial" pitchFamily="34" charset="0"/>
              <a:buChar char="•"/>
            </a:pPr>
            <a:r>
              <a:rPr lang="en-AU" dirty="0"/>
              <a:t>metaphors </a:t>
            </a:r>
          </a:p>
          <a:p>
            <a:pPr marL="742950" lvl="1" indent="-285750">
              <a:buFont typeface="Arial" pitchFamily="34" charset="0"/>
              <a:buChar char="•"/>
            </a:pPr>
            <a:r>
              <a:rPr lang="en-AU" dirty="0"/>
              <a:t>feedback </a:t>
            </a:r>
          </a:p>
          <a:p>
            <a:pPr marL="742950" lvl="1" indent="-285750">
              <a:buFont typeface="Arial" pitchFamily="34" charset="0"/>
              <a:buChar char="•"/>
            </a:pPr>
            <a:r>
              <a:rPr lang="en-AU" dirty="0"/>
              <a:t>debriefing and reflecting</a:t>
            </a:r>
          </a:p>
        </p:txBody>
      </p:sp>
    </p:spTree>
    <p:extLst>
      <p:ext uri="{BB962C8B-B14F-4D97-AF65-F5344CB8AC3E}">
        <p14:creationId xmlns="" xmlns:p14="http://schemas.microsoft.com/office/powerpoint/2010/main" val="2867157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
        <p:nvSpPr>
          <p:cNvPr id="6" name="Title 1"/>
          <p:cNvSpPr txBox="1">
            <a:spLocks/>
          </p:cNvSpPr>
          <p:nvPr/>
        </p:nvSpPr>
        <p:spPr>
          <a:xfrm>
            <a:off x="971600" y="5013176"/>
            <a:ext cx="5904656" cy="1512168"/>
          </a:xfrm>
          <a:prstGeom prst="rect">
            <a:avLst/>
          </a:prstGeom>
        </p:spPr>
        <p:txBody>
          <a:bodyPr vert="horz" lIns="91440" tIns="45720" rIns="91440" bIns="45720" rtlCol="0" anchor="b">
            <a:noAutofit/>
          </a:bodyPr>
          <a:lstStyle>
            <a:lvl1pPr algn="ctr" defTabSz="914400" rtl="0" eaLnBrk="1" latinLnBrk="0" hangingPunct="1">
              <a:spcBef>
                <a:spcPct val="0"/>
              </a:spcBef>
              <a:buNone/>
              <a:defRPr sz="2200" b="1" kern="1200" cap="none" spc="-100" baseline="0">
                <a:ln>
                  <a:noFill/>
                </a:ln>
                <a:solidFill>
                  <a:schemeClr val="tx2"/>
                </a:solidFill>
                <a:effectLst/>
                <a:latin typeface="+mj-lt"/>
                <a:ea typeface="+mj-ea"/>
                <a:cs typeface="+mj-cs"/>
              </a:defRPr>
            </a:lvl1pPr>
          </a:lstStyle>
          <a:p>
            <a:r>
              <a:rPr lang="en-AU" dirty="0" smtClean="0"/>
              <a:t>What questions do you have about teaching and learning? </a:t>
            </a:r>
            <a:endParaRPr lang="en-AU" dirty="0"/>
          </a:p>
        </p:txBody>
      </p:sp>
    </p:spTree>
    <p:extLst>
      <p:ext uri="{BB962C8B-B14F-4D97-AF65-F5344CB8AC3E}">
        <p14:creationId xmlns="" xmlns:p14="http://schemas.microsoft.com/office/powerpoint/2010/main" val="2508221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your questions about teaching and learning?</a:t>
            </a:r>
            <a:endParaRPr lang="en-AU" dirty="0"/>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1566465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45224"/>
            <a:ext cx="6120680" cy="1152128"/>
          </a:xfrm>
        </p:spPr>
        <p:txBody>
          <a:bodyPr/>
          <a:lstStyle/>
          <a:p>
            <a:r>
              <a:rPr lang="en-AU" dirty="0" smtClean="0"/>
              <a:t>Inside the person put the qualities you think good teachers have to be born with. </a:t>
            </a:r>
            <a:br>
              <a:rPr lang="en-AU" dirty="0" smtClean="0"/>
            </a:br>
            <a:r>
              <a:rPr lang="en-AU" dirty="0" smtClean="0"/>
              <a:t>Put outside those things that can be taught.</a:t>
            </a:r>
            <a:endParaRPr lang="en-AU" dirty="0"/>
          </a:p>
        </p:txBody>
      </p:sp>
      <p:pic>
        <p:nvPicPr>
          <p:cNvPr id="5" name="Picture Placeholder 4"/>
          <p:cNvPicPr>
            <a:picLocks noGrp="1" noChangeAspect="1"/>
          </p:cNvPicPr>
          <p:nvPr>
            <p:ph type="pic" idx="1"/>
          </p:nvPr>
        </p:nvPicPr>
        <p:blipFill>
          <a:blip r:embed="rId3"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168823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1724"/>
            <a:ext cx="6840760" cy="1210146"/>
          </a:xfrm>
        </p:spPr>
        <p:txBody>
          <a:bodyPr/>
          <a:lstStyle/>
          <a:p>
            <a:r>
              <a:rPr lang="en-AU" sz="2400" dirty="0" smtClean="0"/>
              <a:t>This ecology room was designed to make more visible the tacit </a:t>
            </a:r>
            <a:r>
              <a:rPr lang="en-AU" sz="2400" i="1" dirty="0" smtClean="0"/>
              <a:t>“Teacher </a:t>
            </a:r>
            <a:r>
              <a:rPr lang="en-AU" sz="2400" i="1" dirty="0" err="1" smtClean="0"/>
              <a:t>Knowledges</a:t>
            </a:r>
            <a:r>
              <a:rPr lang="en-AU" sz="2400" i="1" dirty="0" smtClean="0"/>
              <a:t>” </a:t>
            </a:r>
            <a:r>
              <a:rPr lang="en-AU" sz="2400" dirty="0" smtClean="0"/>
              <a:t>that we have.</a:t>
            </a:r>
            <a:endParaRPr lang="en-AU" sz="24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59632" y="1102511"/>
            <a:ext cx="6926580" cy="5765292"/>
          </a:xfrm>
          <a:prstGeom prst="rect">
            <a:avLst/>
          </a:prstGeom>
        </p:spPr>
      </p:pic>
    </p:spTree>
    <p:extLst>
      <p:ext uri="{BB962C8B-B14F-4D97-AF65-F5344CB8AC3E}">
        <p14:creationId xmlns="" xmlns:p14="http://schemas.microsoft.com/office/powerpoint/2010/main" val="1628072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93" y="4550625"/>
            <a:ext cx="6048672" cy="1863080"/>
          </a:xfrm>
        </p:spPr>
        <p:txBody>
          <a:bodyPr/>
          <a:lstStyle/>
          <a:p>
            <a:r>
              <a:rPr lang="en-AU" sz="1800" b="1" dirty="0" smtClean="0"/>
              <a:t>Acknowledgements</a:t>
            </a:r>
            <a:r>
              <a:rPr lang="en-AU" sz="1800" dirty="0" smtClean="0"/>
              <a:t/>
            </a:r>
            <a:br>
              <a:rPr lang="en-AU" sz="1800" dirty="0" smtClean="0"/>
            </a:br>
            <a:r>
              <a:rPr lang="en-AU" sz="1800" dirty="0" smtClean="0"/>
              <a:t>The “ecology room” concept  is the brainchild of Dr Sue Stack.</a:t>
            </a:r>
            <a:br>
              <a:rPr lang="en-AU" sz="1800" dirty="0" smtClean="0"/>
            </a:br>
            <a:r>
              <a:rPr lang="en-AU" sz="1800" dirty="0" smtClean="0">
                <a:hlinkClick r:id="rId2"/>
              </a:rPr>
              <a:t>Susan.Stack@utas.edu.au</a:t>
            </a:r>
            <a:r>
              <a:rPr lang="en-AU" sz="1800" dirty="0" smtClean="0"/>
              <a:t/>
            </a:r>
            <a:br>
              <a:rPr lang="en-AU" sz="1800" dirty="0" smtClean="0"/>
            </a:br>
            <a:r>
              <a:rPr lang="en-AU" sz="1800" dirty="0" smtClean="0"/>
              <a:t>Many thanks to the participants of  </a:t>
            </a:r>
            <a:r>
              <a:rPr lang="en-AU" sz="1800" b="1" i="1" dirty="0" smtClean="0"/>
              <a:t>The ‘Who’ of Teaching workshop </a:t>
            </a:r>
            <a:r>
              <a:rPr lang="en-AU" sz="1800" dirty="0" smtClean="0"/>
              <a:t>for allowing their work to be shared.</a:t>
            </a:r>
            <a:r>
              <a:rPr lang="en-AU" sz="2400" dirty="0" smtClean="0"/>
              <a:t/>
            </a:r>
            <a:br>
              <a:rPr lang="en-AU" sz="2400" dirty="0" smtClean="0"/>
            </a:br>
            <a:r>
              <a:rPr lang="en-AU" sz="2400" dirty="0" smtClean="0"/>
              <a:t/>
            </a:r>
            <a:br>
              <a:rPr lang="en-AU" sz="2400" dirty="0" smtClean="0"/>
            </a:br>
            <a:endParaRPr lang="en-AU" sz="2400"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88224" y="4725144"/>
            <a:ext cx="1456162" cy="1916832"/>
          </a:xfrm>
          <a:prstGeom prst="rect">
            <a:avLst/>
          </a:prstGeom>
        </p:spPr>
      </p:pic>
      <p:pic>
        <p:nvPicPr>
          <p:cNvPr id="4" name="Picture 3" descr="Logo (PP) text"/>
          <p:cNvPicPr/>
          <p:nvPr/>
        </p:nvPicPr>
        <p:blipFill>
          <a:blip r:embed="rId4" cstate="print"/>
          <a:srcRect/>
          <a:stretch>
            <a:fillRect/>
          </a:stretch>
        </p:blipFill>
        <p:spPr bwMode="auto">
          <a:xfrm>
            <a:off x="467544" y="6131146"/>
            <a:ext cx="1828800" cy="523875"/>
          </a:xfrm>
          <a:prstGeom prst="rect">
            <a:avLst/>
          </a:prstGeom>
          <a:noFill/>
        </p:spPr>
      </p:pic>
    </p:spTree>
    <p:extLst>
      <p:ext uri="{BB962C8B-B14F-4D97-AF65-F5344CB8AC3E}">
        <p14:creationId xmlns="" xmlns:p14="http://schemas.microsoft.com/office/powerpoint/2010/main" val="3675399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517232"/>
            <a:ext cx="7772400" cy="1008112"/>
          </a:xfrm>
        </p:spPr>
        <p:txBody>
          <a:bodyPr>
            <a:normAutofit/>
          </a:bodyPr>
          <a:lstStyle/>
          <a:p>
            <a:r>
              <a:rPr lang="en-AU" dirty="0" smtClean="0"/>
              <a:t>Look at the cards with teaching roles. </a:t>
            </a:r>
            <a:br>
              <a:rPr lang="en-AU" dirty="0" smtClean="0"/>
            </a:br>
            <a:r>
              <a:rPr lang="en-AU" dirty="0" smtClean="0"/>
              <a:t>Which ones do you like, dislike? </a:t>
            </a:r>
            <a:endParaRPr lang="en-AU" dirty="0"/>
          </a:p>
        </p:txBody>
      </p:sp>
      <p:pic>
        <p:nvPicPr>
          <p:cNvPr id="5" name="Picture Placeholder 4"/>
          <p:cNvPicPr>
            <a:picLocks noGrp="1" noChangeAspect="1"/>
          </p:cNvPicPr>
          <p:nvPr>
            <p:ph type="pic" idx="1"/>
          </p:nvPr>
        </p:nvPicPr>
        <p:blipFill>
          <a:blip r:embed="rId2" cstate="screen">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1436853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48" y="3861048"/>
            <a:ext cx="3070104" cy="1656184"/>
          </a:xfrm>
        </p:spPr>
        <p:txBody>
          <a:bodyPr/>
          <a:lstStyle/>
          <a:p>
            <a:r>
              <a:rPr lang="en-AU" dirty="0" smtClean="0"/>
              <a:t>Preferred roles in blue.</a:t>
            </a:r>
            <a:br>
              <a:rPr lang="en-AU" dirty="0" smtClean="0"/>
            </a:br>
            <a:r>
              <a:rPr lang="en-AU" dirty="0" smtClean="0"/>
              <a:t>Disliked roles in pink.</a:t>
            </a:r>
            <a:br>
              <a:rPr lang="en-AU" dirty="0" smtClean="0"/>
            </a:br>
            <a:r>
              <a:rPr lang="en-AU" dirty="0"/>
              <a:t/>
            </a:r>
            <a:br>
              <a:rPr lang="en-AU" dirty="0"/>
            </a:br>
            <a:r>
              <a:rPr lang="en-AU" dirty="0" smtClean="0"/>
              <a:t>Now consider the paradigms and beliefs behind these roles.</a:t>
            </a:r>
            <a:br>
              <a:rPr lang="en-AU" dirty="0" smtClean="0"/>
            </a:br>
            <a:endParaRPr lang="en-AU" dirty="0"/>
          </a:p>
        </p:txBody>
      </p:sp>
      <p:pic>
        <p:nvPicPr>
          <p:cNvPr id="5" name="Picture Placeholder 4"/>
          <p:cNvPicPr>
            <a:picLocks noGrp="1" noChangeAspect="1"/>
          </p:cNvPicPr>
          <p:nvPr>
            <p:ph type="pic" idx="1"/>
          </p:nvPr>
        </p:nvPicPr>
        <p:blipFill>
          <a:blip r:embed="rId2" cstate="screen">
            <a:extLst>
              <a:ext uri="{BEBA8EAE-BF5A-486C-A8C5-ECC9F3942E4B}">
                <a14:imgProps xmlns="" xmlns:a14="http://schemas.microsoft.com/office/drawing/2010/main">
                  <a14:imgLayer r:embed="rId3">
                    <a14:imgEffect>
                      <a14:brightnessContrast bright="40000" contrast="-20000"/>
                    </a14:imgEffect>
                  </a14:imgLayer>
                </a14:imgProps>
              </a:ext>
              <a:ext uri="{28A0092B-C50C-407E-A947-70E740481C1C}">
                <a14:useLocalDpi xmlns="" xmlns:a14="http://schemas.microsoft.com/office/drawing/2010/main"/>
              </a:ext>
            </a:extLst>
          </a:blip>
          <a:srcRect/>
          <a:stretch>
            <a:fillRect/>
          </a:stretch>
        </p:blipFill>
        <p:spPr>
          <a:xfrm rot="5400000">
            <a:off x="-1195492" y="1198446"/>
            <a:ext cx="6821921" cy="4425030"/>
          </a:xfrm>
        </p:spPr>
      </p:pic>
    </p:spTree>
    <p:extLst>
      <p:ext uri="{BB962C8B-B14F-4D97-AF65-F5344CB8AC3E}">
        <p14:creationId xmlns="" xmlns:p14="http://schemas.microsoft.com/office/powerpoint/2010/main" val="2792087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912" y="5301208"/>
            <a:ext cx="5455239" cy="1224136"/>
          </a:xfrm>
        </p:spPr>
        <p:txBody>
          <a:bodyPr/>
          <a:lstStyle/>
          <a:p>
            <a:r>
              <a:rPr lang="en-AU" dirty="0" smtClean="0"/>
              <a:t>Take an assumption out of the box and consider an opposite</a:t>
            </a:r>
            <a:endParaRPr lang="en-AU" dirty="0"/>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pic>
        <p:nvPicPr>
          <p:cNvPr id="7" name="Picture 6"/>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0" y="2471596"/>
            <a:ext cx="2618913" cy="4386404"/>
          </a:xfrm>
          <a:prstGeom prst="rect">
            <a:avLst/>
          </a:prstGeom>
        </p:spPr>
      </p:pic>
    </p:spTree>
    <p:extLst>
      <p:ext uri="{BB962C8B-B14F-4D97-AF65-F5344CB8AC3E}">
        <p14:creationId xmlns="" xmlns:p14="http://schemas.microsoft.com/office/powerpoint/2010/main" val="483603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Turning around assumptions</a:t>
            </a:r>
            <a:endParaRPr lang="en-AU" dirty="0"/>
          </a:p>
        </p:txBody>
      </p:sp>
      <p:pic>
        <p:nvPicPr>
          <p:cNvPr id="6" name="Picture Placeholder 4"/>
          <p:cNvPicPr>
            <a:picLocks noChangeAspect="1"/>
          </p:cNvPicPr>
          <p:nvPr/>
        </p:nvPicPr>
        <p:blipFill rotWithShape="1">
          <a:blip r:embed="rId2" cstate="screen">
            <a:extLst>
              <a:ext uri="{28A0092B-C50C-407E-A947-70E740481C1C}">
                <a14:useLocalDpi xmlns="" xmlns:a14="http://schemas.microsoft.com/office/drawing/2010/main"/>
              </a:ext>
            </a:extLst>
          </a:blip>
          <a:srcRect/>
          <a:stretch/>
        </p:blipFill>
        <p:spPr>
          <a:xfrm>
            <a:off x="7904" y="-8625"/>
            <a:ext cx="8458695" cy="5453849"/>
          </a:xfrm>
          <a:prstGeom prst="rect">
            <a:avLst/>
          </a:prstGeom>
        </p:spPr>
      </p:pic>
    </p:spTree>
    <p:extLst>
      <p:ext uri="{BB962C8B-B14F-4D97-AF65-F5344CB8AC3E}">
        <p14:creationId xmlns="" xmlns:p14="http://schemas.microsoft.com/office/powerpoint/2010/main" val="2862984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Un-thinking?</a:t>
            </a:r>
            <a:endParaRPr lang="en-AU" dirty="0"/>
          </a:p>
        </p:txBody>
      </p:sp>
      <p:pic>
        <p:nvPicPr>
          <p:cNvPr id="6" name="Picture 5"/>
          <p:cNvPicPr>
            <a:picLocks noChangeAspect="1"/>
          </p:cNvPicPr>
          <p:nvPr/>
        </p:nvPicPr>
        <p:blipFill rotWithShape="1">
          <a:blip r:embed="rId2" cstate="screen">
            <a:extLst>
              <a:ext uri="{28A0092B-C50C-407E-A947-70E740481C1C}">
                <a14:useLocalDpi xmlns="" xmlns:a14="http://schemas.microsoft.com/office/drawing/2010/main"/>
              </a:ext>
            </a:extLst>
          </a:blip>
          <a:srcRect/>
          <a:stretch/>
        </p:blipFill>
        <p:spPr>
          <a:xfrm>
            <a:off x="4644008" y="2852936"/>
            <a:ext cx="3860800" cy="2445802"/>
          </a:xfrm>
          <a:prstGeom prst="rect">
            <a:avLst/>
          </a:prstGeom>
        </p:spPr>
      </p:pic>
      <p:pic>
        <p:nvPicPr>
          <p:cNvPr id="5" name="Picture Placeholder 4"/>
          <p:cNvPicPr>
            <a:picLocks noGrp="1" noChangeAspect="1"/>
          </p:cNvPicPr>
          <p:nvPr>
            <p:ph type="pic" idx="1"/>
          </p:nvPr>
        </p:nvPicPr>
        <p:blipFill rotWithShape="1">
          <a:blip r:embed="rId3" cstate="screen">
            <a:extLst>
              <a:ext uri="{28A0092B-C50C-407E-A947-70E740481C1C}">
                <a14:useLocalDpi xmlns="" xmlns:a14="http://schemas.microsoft.com/office/drawing/2010/main"/>
              </a:ext>
            </a:extLst>
          </a:blip>
          <a:srcRect/>
          <a:stretch/>
        </p:blipFill>
        <p:spPr>
          <a:xfrm>
            <a:off x="0" y="0"/>
            <a:ext cx="4731798" cy="4350058"/>
          </a:xfrm>
        </p:spPr>
      </p:pic>
    </p:spTree>
    <p:extLst>
      <p:ext uri="{BB962C8B-B14F-4D97-AF65-F5344CB8AC3E}">
        <p14:creationId xmlns="" xmlns:p14="http://schemas.microsoft.com/office/powerpoint/2010/main" val="1515246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Write about an incident that has stayed with you</a:t>
            </a:r>
            <a:endParaRPr lang="en-AU" dirty="0"/>
          </a:p>
        </p:txBody>
      </p:sp>
      <p:pic>
        <p:nvPicPr>
          <p:cNvPr id="5" name="Picture Placeholder 4"/>
          <p:cNvPicPr>
            <a:picLocks noGrp="1" noChangeAspect="1"/>
          </p:cNvPicPr>
          <p:nvPr>
            <p:ph type="pic" idx="1"/>
          </p:nvPr>
        </p:nvPicPr>
        <p:blipFill>
          <a:blip r:embed="rId2" cstate="screen">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37604700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248</TotalTime>
  <Words>437</Words>
  <Application>Microsoft Office PowerPoint</Application>
  <PresentationFormat>On-screen Show (4:3)</PresentationFormat>
  <Paragraphs>54</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Adjacency</vt:lpstr>
      <vt:lpstr>Who are we as teachers? Ecology Room Activities</vt:lpstr>
      <vt:lpstr>The challenge:</vt:lpstr>
      <vt:lpstr>Principles of the ‘ecology room’</vt:lpstr>
      <vt:lpstr>Look at the cards with teaching roles.  Which ones do you like, dislike? </vt:lpstr>
      <vt:lpstr>Preferred roles in blue. Disliked roles in pink.  Now consider the paradigms and beliefs behind these roles. </vt:lpstr>
      <vt:lpstr>Take an assumption out of the box and consider an opposite</vt:lpstr>
      <vt:lpstr>Turning around assumptions</vt:lpstr>
      <vt:lpstr>Un-thinking?</vt:lpstr>
      <vt:lpstr>Write about an incident that has stayed with you</vt:lpstr>
      <vt:lpstr>Slide 10</vt:lpstr>
      <vt:lpstr>What are your highlights and lowlights on your journey to become a teacher?  What helped you overcome the low points?</vt:lpstr>
      <vt:lpstr>Slide 12</vt:lpstr>
      <vt:lpstr>How would you represent the system and the constraints you are facing?</vt:lpstr>
      <vt:lpstr>How do you represent the system?</vt:lpstr>
      <vt:lpstr>Who am I as a teacher? Choose pictures that help you answer this question.</vt:lpstr>
      <vt:lpstr>Who am I as a teacher?</vt:lpstr>
      <vt:lpstr>Who am I as a teacher?</vt:lpstr>
      <vt:lpstr>Who am I as a teacher?</vt:lpstr>
      <vt:lpstr>Who am I as a teacher?</vt:lpstr>
      <vt:lpstr>What are the tensions that you are experiencing?</vt:lpstr>
      <vt:lpstr>What are your tensions?</vt:lpstr>
      <vt:lpstr>Consider a past mentor or teacher that you admire.  What qualities did you value?</vt:lpstr>
      <vt:lpstr>Consider a past mentor or teacher that you admire.  What qualities did you value?</vt:lpstr>
      <vt:lpstr>What are the expectations that others have about teachers?</vt:lpstr>
      <vt:lpstr>What are the expectations of others about teachers?</vt:lpstr>
      <vt:lpstr>What was your vision before teaching? What is your vision now? What has changed?</vt:lpstr>
      <vt:lpstr>What do I value in my relationships with my students?</vt:lpstr>
      <vt:lpstr>What questions do you have about teaching and learning? </vt:lpstr>
      <vt:lpstr>What questions do you have about teaching and learning? </vt:lpstr>
      <vt:lpstr>Slide 30</vt:lpstr>
      <vt:lpstr>What are your questions about teaching and learning?</vt:lpstr>
      <vt:lpstr>Inside the person put the qualities you think good teachers have to be born with.  Put outside those things that can be taught.</vt:lpstr>
      <vt:lpstr>This ecology room was designed to make more visible the tacit “Teacher Knowledges” that we have.</vt:lpstr>
      <vt:lpstr>Acknowledgements The “ecology room” concept  is the brainchild of Dr Sue Stack. Susan.Stack@utas.edu.au Many thanks to the participants of  The ‘Who’ of Teaching workshop for allowing their work to be shared.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Room Activites</dc:title>
  <dc:creator>Roger</dc:creator>
  <cp:lastModifiedBy>wdamsd</cp:lastModifiedBy>
  <cp:revision>30</cp:revision>
  <dcterms:created xsi:type="dcterms:W3CDTF">2012-04-02T05:00:56Z</dcterms:created>
  <dcterms:modified xsi:type="dcterms:W3CDTF">2013-01-30T11:03:19Z</dcterms:modified>
</cp:coreProperties>
</file>